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1CC87-D06E-4D62-8B04-F33AFAF42F29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DE7C2-3838-4EFC-9A58-952F63E22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5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6AA48C-3406-46F6-A994-A1B58A68AC28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E74385-1E98-4C70-A882-7F99D7C5974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204864"/>
            <a:ext cx="7175351" cy="2720593"/>
          </a:xfrm>
        </p:spPr>
        <p:txBody>
          <a:bodyPr/>
          <a:lstStyle/>
          <a:p>
            <a:pPr marL="182880" indent="0" algn="ctr">
              <a:buNone/>
            </a:pPr>
            <a:r>
              <a:rPr lang="cs-CZ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STAVBA SLOVA</a:t>
            </a:r>
            <a:br>
              <a:rPr lang="cs-CZ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0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597225" cy="8402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PŘÍBUZNÁ  SLOVA</a:t>
            </a:r>
            <a:endParaRPr lang="cs-CZ" sz="3600" b="1" u="sng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jsou slova se stejnou společnou částí </a:t>
            </a:r>
          </a:p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(kořenem)</a:t>
            </a:r>
          </a:p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jsou si významově blízká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3600" b="1" dirty="0" err="1">
                <a:latin typeface="Arial" pitchFamily="34" charset="0"/>
                <a:cs typeface="Arial" pitchFamily="34" charset="0"/>
              </a:rPr>
              <a:t>ík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                za/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/nit</a:t>
            </a:r>
          </a:p>
          <a:p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/íček                                po/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/í</a:t>
            </a:r>
          </a:p>
          <a:p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3600" b="1" dirty="0" err="1">
                <a:latin typeface="Arial" pitchFamily="34" charset="0"/>
                <a:cs typeface="Arial" pitchFamily="34" charset="0"/>
              </a:rPr>
              <a:t>ák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               bez/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/ý</a:t>
            </a:r>
          </a:p>
          <a:p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/ní                                    pra/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</a:p>
          <a:p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3600" b="1" dirty="0" err="1">
                <a:latin typeface="Arial" pitchFamily="34" charset="0"/>
                <a:cs typeface="Arial" pitchFamily="34" charset="0"/>
              </a:rPr>
              <a:t>natý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/o/park</a:t>
            </a: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cs-CZ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/o/step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03848" y="3717032"/>
            <a:ext cx="187220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LES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619672" y="3356992"/>
            <a:ext cx="158417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endCxn id="3" idx="1"/>
          </p:cNvCxnSpPr>
          <p:nvPr/>
        </p:nvCxnSpPr>
        <p:spPr>
          <a:xfrm>
            <a:off x="2051720" y="4005064"/>
            <a:ext cx="115212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endCxn id="3" idx="1"/>
          </p:cNvCxnSpPr>
          <p:nvPr/>
        </p:nvCxnSpPr>
        <p:spPr>
          <a:xfrm flipV="1">
            <a:off x="1619672" y="4149080"/>
            <a:ext cx="1584176" cy="3127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3" idx="1"/>
          </p:cNvCxnSpPr>
          <p:nvPr/>
        </p:nvCxnSpPr>
        <p:spPr>
          <a:xfrm flipV="1">
            <a:off x="1619672" y="4149080"/>
            <a:ext cx="1584176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3" idx="1"/>
          </p:cNvCxnSpPr>
          <p:nvPr/>
        </p:nvCxnSpPr>
        <p:spPr>
          <a:xfrm flipV="1">
            <a:off x="2051720" y="4149080"/>
            <a:ext cx="1152128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endCxn id="3" idx="3"/>
          </p:cNvCxnSpPr>
          <p:nvPr/>
        </p:nvCxnSpPr>
        <p:spPr>
          <a:xfrm flipH="1">
            <a:off x="5076056" y="3356992"/>
            <a:ext cx="86409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5076056" y="4005064"/>
            <a:ext cx="86409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endCxn id="3" idx="3"/>
          </p:cNvCxnSpPr>
          <p:nvPr/>
        </p:nvCxnSpPr>
        <p:spPr>
          <a:xfrm flipH="1" flipV="1">
            <a:off x="5076056" y="4149080"/>
            <a:ext cx="864096" cy="3127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endCxn id="3" idx="3"/>
          </p:cNvCxnSpPr>
          <p:nvPr/>
        </p:nvCxnSpPr>
        <p:spPr>
          <a:xfrm flipH="1" flipV="1">
            <a:off x="5076056" y="4149080"/>
            <a:ext cx="936104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3" idx="3"/>
          </p:cNvCxnSpPr>
          <p:nvPr/>
        </p:nvCxnSpPr>
        <p:spPr>
          <a:xfrm flipH="1" flipV="1">
            <a:off x="5076056" y="4149080"/>
            <a:ext cx="936104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endCxn id="3" idx="3"/>
          </p:cNvCxnSpPr>
          <p:nvPr/>
        </p:nvCxnSpPr>
        <p:spPr>
          <a:xfrm flipH="1" flipV="1">
            <a:off x="5076056" y="4149080"/>
            <a:ext cx="936104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09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13384754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STAVBA  SLOVA</a:t>
            </a:r>
          </a:p>
          <a:p>
            <a:endParaRPr lang="cs-CZ" sz="3600" b="1" u="sng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                     VÝ / 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STAV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 / B                                                         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endParaRPr lang="cs-CZ" sz="3600" b="1" u="sng" dirty="0">
              <a:latin typeface="Arial" pitchFamily="34" charset="0"/>
              <a:cs typeface="Arial" pitchFamily="34" charset="0"/>
            </a:endParaRPr>
          </a:p>
          <a:p>
            <a:endParaRPr lang="cs-CZ" sz="36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1416224"/>
            <a:ext cx="2088232" cy="6480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PŘEDPONA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15540" y="1412776"/>
            <a:ext cx="2088232" cy="6480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KOŘEN SLOVA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44008" y="1412776"/>
            <a:ext cx="2088232" cy="6480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PŘÍPONA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76256" y="1420416"/>
            <a:ext cx="2088232" cy="6480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KONCOVKA</a:t>
            </a:r>
          </a:p>
        </p:txBody>
      </p:sp>
      <p:sp>
        <p:nvSpPr>
          <p:cNvPr id="8" name="Obdélník 7"/>
          <p:cNvSpPr/>
          <p:nvPr/>
        </p:nvSpPr>
        <p:spPr>
          <a:xfrm>
            <a:off x="5148064" y="2422612"/>
            <a:ext cx="3240360" cy="6480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PŘÍPONOVÁ ČÁST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6228184" y="2068488"/>
            <a:ext cx="216024" cy="2803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7596336" y="2068488"/>
            <a:ext cx="324036" cy="2803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5868144" y="4653136"/>
            <a:ext cx="720080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rgbClr val="92D050"/>
                </a:solidFill>
              </a:rPr>
              <a:t>A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223628" y="5993309"/>
            <a:ext cx="7672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předpona       kořen      příponová část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2415540" y="5301208"/>
            <a:ext cx="572284" cy="6921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4644008" y="5301208"/>
            <a:ext cx="0" cy="6921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5868144" y="5301208"/>
            <a:ext cx="216024" cy="6921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78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476672"/>
            <a:ext cx="897072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KOŘEN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-společná část pro všechna příbuzná slova.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-před kořenem může být 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PŘEDPONA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(předponová část)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-ke kořeni se připojují 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PŘÍPONA+KONCOVKA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(příponová část)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příponami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tvoříme nová slova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koncovkami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tvoříme pouze tvary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             téhož slova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9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548680"/>
            <a:ext cx="8151590" cy="8463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                                                        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              HRAD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              HRAD           B         A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ZA         HRAD                       A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PŘED    ZA         HRÁD           K         A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ZA         HRAD           NÍK</a:t>
            </a: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              ZA         HRAD        NI-CTV    Í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924947"/>
            <a:ext cx="2736304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PŘEDPONOVÁ ČÁST</a:t>
            </a:r>
          </a:p>
          <a:p>
            <a:pPr algn="ctr"/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-předpona</a:t>
            </a:r>
          </a:p>
        </p:txBody>
      </p:sp>
      <p:sp>
        <p:nvSpPr>
          <p:cNvPr id="5" name="Obdélník 4"/>
          <p:cNvSpPr/>
          <p:nvPr/>
        </p:nvSpPr>
        <p:spPr>
          <a:xfrm>
            <a:off x="2915816" y="526570"/>
            <a:ext cx="273630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KOŘEN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43669" y="951518"/>
            <a:ext cx="273630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PŘÍPONOVÁ ČÁST</a:t>
            </a:r>
          </a:p>
          <a:p>
            <a:pPr algn="ctr"/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-přípona    koncovka</a:t>
            </a:r>
          </a:p>
          <a:p>
            <a:pPr algn="ctr"/>
            <a:endParaRPr lang="cs-C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6948264" y="1501011"/>
            <a:ext cx="0" cy="6026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9512" y="112276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Např.:</a:t>
            </a:r>
          </a:p>
        </p:txBody>
      </p:sp>
    </p:spTree>
    <p:extLst>
      <p:ext uri="{BB962C8B-B14F-4D97-AF65-F5344CB8AC3E}">
        <p14:creationId xmlns:p14="http://schemas.microsoft.com/office/powerpoint/2010/main" val="89221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515473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KMEN: </a:t>
            </a:r>
          </a:p>
          <a:p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část slova, která zůstane po oddělení 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koncovky a která se nemění při skloňování</a:t>
            </a:r>
          </a:p>
          <a:p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nebo časování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Např. : 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květin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-</a:t>
            </a:r>
            <a:r>
              <a:rPr lang="cs-CZ" sz="3200" b="1" dirty="0" err="1">
                <a:latin typeface="Arial" pitchFamily="34" charset="0"/>
                <a:cs typeface="Arial" pitchFamily="34" charset="0"/>
              </a:rPr>
              <a:t>ám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hradn</a:t>
            </a:r>
            <a:r>
              <a:rPr lang="cs-CZ" sz="3200" b="1" dirty="0" err="1">
                <a:latin typeface="Arial" pitchFamily="34" charset="0"/>
                <a:cs typeface="Arial" pitchFamily="34" charset="0"/>
              </a:rPr>
              <a:t>-ím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četl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-i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U slova 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lesní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je kořen 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les-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, ale kmen </a:t>
            </a:r>
            <a:r>
              <a:rPr lang="cs-CZ" sz="3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lesn</a:t>
            </a:r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52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67416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ÚKOL: Naznač stavbu těchto slov.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NÁSTĚNKA, VÝSTAVBA, PODCHOD,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ZAVAŘEN-INA, ŽELEZÁŘ-STVÍ,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ŽENATÝ, ZÁBAVA, MĚSTO,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KOHOUTEK, BĚH, HVĚZDA, VÝSKOK.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0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67416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ŘEŠENÍ: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NÁ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STĚN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VÝ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STAV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B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POD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CHOD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latin typeface="Arial" pitchFamily="34" charset="0"/>
                <a:cs typeface="Arial" pitchFamily="34" charset="0"/>
              </a:rPr>
              <a:t>ZA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VAŘ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EN-IN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ŽELEZ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ÁŘ-STV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Í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ŽEN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AT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ZÁ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BAV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MĚST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KOHOUT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EK, 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BĚH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HVĚZD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, VÝ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SKOK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4589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398</TotalTime>
  <Words>259</Words>
  <Application>Microsoft Office PowerPoint</Application>
  <PresentationFormat>Předvádění na obrazovce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Wingdings</vt:lpstr>
      <vt:lpstr>Aerodynamika</vt:lpstr>
      <vt:lpstr>STAVBA SLOVA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SLOVA A PRAVOPIS</dc:title>
  <dc:creator>OEM</dc:creator>
  <cp:lastModifiedBy>Světluše Pospíšilová</cp:lastModifiedBy>
  <cp:revision>41</cp:revision>
  <dcterms:created xsi:type="dcterms:W3CDTF">2011-04-16T10:49:07Z</dcterms:created>
  <dcterms:modified xsi:type="dcterms:W3CDTF">2020-10-26T18:21:44Z</dcterms:modified>
</cp:coreProperties>
</file>